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3" r:id="rId2"/>
    <p:sldId id="274" r:id="rId3"/>
    <p:sldId id="275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94" r:id="rId13"/>
    <p:sldId id="286" r:id="rId14"/>
    <p:sldId id="287" r:id="rId15"/>
    <p:sldId id="288" r:id="rId16"/>
    <p:sldId id="295" r:id="rId17"/>
    <p:sldId id="289" r:id="rId18"/>
    <p:sldId id="290" r:id="rId19"/>
    <p:sldId id="291" r:id="rId20"/>
    <p:sldId id="292" r:id="rId21"/>
    <p:sldId id="29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7A150-518F-42BD-BD3F-542646D1378C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A843E-366F-4A35-898D-B62982ACE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7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শিক্ষকের জন্য তাই 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1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</a:t>
            </a:r>
            <a:r>
              <a:rPr lang="bn-BD" sz="12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120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B4EFA-4939-45A5-ACAB-9528EDD28D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4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একক কাজে</a:t>
            </a:r>
            <a:r>
              <a:rPr lang="bn-BD" b="1" baseline="0" dirty="0" smtClean="0"/>
              <a:t> সময়  ৫/৬ মিঃ দেয়া যেতে পারে । কাজ শিক্ষক নিজে তদারকী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C616-2F2A-46C3-88FC-759E13E052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42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শিক্ষক নিজে আরও ব্যাখ্যা করবেন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কুরানের আয়াতগুলি শিক্ষক নিজে আরও ব্যাখ্যা করবেন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শিক্ষক নিজে আরও ব্যাখ্যা করবেন । এবং </a:t>
            </a:r>
            <a:r>
              <a:rPr lang="bn-BD" sz="1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শুদ্ধ তিলাওয়তের ভিডিও টি</a:t>
            </a:r>
            <a:r>
              <a:rPr lang="bn-BD" sz="1200" b="1" baseline="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শিক্ষার্থীদের মনযোগ সহকারে শুনতে বলবে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জোড়ায় কাজে</a:t>
            </a:r>
            <a:r>
              <a:rPr lang="bn-BD" b="1" baseline="0" dirty="0" smtClean="0"/>
              <a:t> সময় ৫/৬ মিঃ সময় দেয়া যেতে পারে । কাজ শিক্ষক নিজে তদারকী করবেন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C616-2F2A-46C3-88FC-759E13E052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81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নিজে আরও ব্যাখ্যা দিতে পারেন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নিজে আরও ব্যাখ্যা দিতে পারেন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কোরআন তিলাওয়াতের প্রয়োজনীতার</a:t>
            </a:r>
            <a:r>
              <a:rPr lang="bn-BD" sz="1200" b="1" baseline="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আলোকে ভিডিওটির বিষয়ে ব্যাখ্যা দিতে পারেন ।</a:t>
            </a:r>
            <a:endParaRPr lang="en-US" sz="1200" b="1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4526-0D78-427D-8064-3776C2A917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9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দলীয় কাজে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সময় ৮/১০মিঃ  সময় দেয়া যেতে পারে । কাজ শিক্ষক নিজে তদারকী করবেন এবং তাদের স্বক্রিয়তা যাচাই করবেন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4526-0D78-427D-8064-3776C2A917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993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BA4526-0D78-427D-8064-3776C2A917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শিরুণাম শিক্ষার্থীরা নিজ নিজ খাতায় লিখবেন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/>
              <a:t>বাড়ির কাজ</a:t>
            </a:r>
            <a:r>
              <a:rPr lang="bn-BD" b="1" baseline="0" dirty="0" smtClean="0"/>
              <a:t> শিক্ষার্থীদেরকে নিজ নিজ খাতায় লিখতে বলবেন  ।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C616-2F2A-46C3-88FC-759E13E052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80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="1" dirty="0" smtClean="0"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জ্ঞাপন দ্বারা শিক্ষক শ্রেণি কক্ষ থেকে বিদায় নিবেন।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7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050" b="1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sz="1050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050" b="1" dirty="0" smtClean="0">
                <a:latin typeface="NikoshBAN" pitchFamily="2" charset="0"/>
                <a:cs typeface="NikoshBAN" pitchFamily="2" charset="0"/>
              </a:rPr>
              <a:t>স্লাইডে প্রদর্শিত</a:t>
            </a:r>
            <a:r>
              <a:rPr lang="bn-BD" sz="1050" b="1" baseline="0" dirty="0" smtClean="0">
                <a:latin typeface="NikoshBAN" pitchFamily="2" charset="0"/>
                <a:cs typeface="NikoshBAN" pitchFamily="2" charset="0"/>
              </a:rPr>
              <a:t> ছবিগুলি দ্বারা শিক্ষার্থীদের  থেকে প্রশ্ন করাযেতে পারে যে,</a:t>
            </a:r>
            <a:r>
              <a:rPr lang="bn-BD" sz="1050" b="1" baseline="0" dirty="0" smtClean="0">
                <a:latin typeface="+mn-lt"/>
                <a:cs typeface="+mn-cs"/>
              </a:rPr>
              <a:t>ব্যাকরণ এবং  গ্রামার কাকে  বলে ? এরপর প্রশ্ন কোরআন শুদ্ধভাবে তিলাওয়াতের নিয়মকে কী বলে ?  উত্তরে নিশ্চয় তাজবিদ বলবে ।</a:t>
            </a:r>
            <a:endParaRPr lang="en-US" sz="105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050" b="1" baseline="0" dirty="0" smtClean="0">
                <a:latin typeface="+mn-lt"/>
                <a:cs typeface="+mn-cs"/>
              </a:rPr>
              <a:t> এরপর প্রশ্ন কোরআন শুদ্ধভাবে তিলাওয়াতের নিয়মকে কী বলে ?  উত্তরে নিশ্চয় তাজবিদ বলবে ।</a:t>
            </a:r>
            <a:endParaRPr lang="en-US" sz="105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শিরুণাম শিক্ষার্থীরা নিজ নিজ খাতায় লিখবেন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dirty="0" smtClean="0"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মনোযোগ সহকারে শিখনফল শুনবেন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1" dirty="0" smtClean="0">
                <a:latin typeface="NikoshBAN" pitchFamily="2" charset="0"/>
                <a:cs typeface="NikoshBAN" pitchFamily="2" charset="0"/>
              </a:rPr>
              <a:t>মাখরাজ,সিফাত,মাদ্দ,ওয়াকফ,গুন্নাহ ইত্যাদির পরিচিতি শিক্ষক</a:t>
            </a:r>
            <a:r>
              <a:rPr lang="bn-BD" sz="1200" b="1" baseline="0" dirty="0" smtClean="0">
                <a:latin typeface="NikoshBAN" pitchFamily="2" charset="0"/>
                <a:cs typeface="NikoshBAN" pitchFamily="2" charset="0"/>
              </a:rPr>
              <a:t> প্রয়োজনে বর্ণনা করবেন 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কোরআন ও হাদিসের বাণী</a:t>
            </a:r>
            <a:r>
              <a:rPr lang="bn-BD" sz="1200" b="1" baseline="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দুটি শিক্ষক ব্যাখ্যা সহকারে বলবেন</a:t>
            </a:r>
            <a:r>
              <a:rPr lang="bn-BD" b="1" baseline="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FADF3-A7AB-43AD-871C-B4839F0747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8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33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60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95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1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58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4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4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8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15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21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257D3-90C8-47CA-9396-C14881D5DC9E}" type="datetimeFigureOut">
              <a:rPr lang="en-US" smtClean="0"/>
              <a:t>07-Jul-17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E699D-9554-49A3-A845-77BEE828B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304800"/>
            <a:ext cx="8686800" cy="1803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61" tIns="49630" rIns="99261" bIns="49630" rtlCol="0" anchor="ctr"/>
          <a:lstStyle/>
          <a:p>
            <a:pPr algn="ctr"/>
            <a:r>
              <a:rPr lang="bn-BD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শিক্ষকের জন্য তাই 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Slide </a:t>
            </a:r>
            <a:r>
              <a:rPr lang="bn-BD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Hide </a:t>
            </a:r>
            <a:r>
              <a:rPr lang="bn-BD" sz="4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4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362200"/>
            <a:ext cx="8686800" cy="4191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61" tIns="49630" rIns="99261" bIns="49630" rtlCol="0" anchor="ctr"/>
          <a:lstStyle/>
          <a:p>
            <a:pPr algn="just"/>
            <a:r>
              <a:rPr lang="bn-BD" sz="3600" dirty="0">
                <a:solidFill>
                  <a:schemeClr val="tx1"/>
                </a:solidFill>
                <a:latin typeface="NikoshBAN"/>
                <a:cs typeface="NikoshBAN" pitchFamily="2" charset="0"/>
              </a:rPr>
              <a:t>এই পাঠটি উপস্থাপনের জন্য স্লাইডের নিচে প্রয়োজনীয় নির্দেশনা দেয়া আছে। পাঠটি উপস্থাপনের পূর্বে নির্দেশনাবলী দেখে নিবেন এবং পাঠটি পাঠ্যবইয়ের সাথে মিলিয়ে নিবেন। এক্ষেত্রে শিক্ষক নিজস্ব কৌশল প্রয়োগ করতে পারেন। 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প্রেজেন্টেশনটি </a:t>
            </a:r>
            <a:r>
              <a:rPr lang="en-AU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F</a:t>
            </a:r>
            <a:r>
              <a:rPr lang="en-AU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AU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Key 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শুরু করতে পারেন। তাহলে </a:t>
            </a:r>
            <a:r>
              <a:rPr lang="en-AU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 না।</a:t>
            </a:r>
            <a:endParaRPr lang="en-AU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8966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4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21792" y="3548419"/>
            <a:ext cx="6102808" cy="2531243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3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তাজবিদ কাকে বলে লিখ ।</a:t>
            </a:r>
            <a:endParaRPr lang="en-US" sz="36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1371600" y="617201"/>
            <a:ext cx="3657600" cy="1211600"/>
          </a:xfrm>
          <a:prstGeom prst="flowChartTerminator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BD" sz="7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7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8965" y="-4181"/>
            <a:ext cx="9135035" cy="6853517"/>
          </a:xfrm>
          <a:prstGeom prst="frame">
            <a:avLst>
              <a:gd name="adj1" fmla="val 2886"/>
            </a:avLst>
          </a:prstGeom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3" descr="C:\Users\Md. Yunus Azad\Desktop\تلاوة-القرآ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2531718" cy="27595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1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75628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152400"/>
            <a:ext cx="4724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তিলাওয়াতের ফযিলাত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329935"/>
            <a:ext cx="5943600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নফল ইবাদাতের মধ্যে সর্বশ্রেষ্ট ইবাদাত 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-</a:t>
            </a:r>
            <a:endParaRPr lang="en-US" sz="3200" dirty="0"/>
          </a:p>
        </p:txBody>
      </p:sp>
      <p:pic>
        <p:nvPicPr>
          <p:cNvPr id="5122" name="Picture 2" descr="C:\Users\Computer City\Pictures\ইসলামি কালিওগ্রাফি\17884434_309378179475459_178361764311600421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45" y="798731"/>
            <a:ext cx="2286000" cy="186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" y="2286000"/>
            <a:ext cx="426748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রাসুল তিলাওয়াতকারী ও তার পিতামাতাও সন্মান ও মর্যদার অধিকারী হয় ।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5" y="3937099"/>
            <a:ext cx="4343685" cy="2616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রাসুল সাঃ বলেন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‘যেব্যক্তি কুরআন পাঠ করে এবং তদানুযায়ী আমল করে কিয়ামতের দিন তার পিতামাতাকে মুকুট পরানো হবে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এ মুকুটের ঔজ্জ্বল্য সূর্যের আলোর চেয়ে ও বেশি হবে</a:t>
            </a: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’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 । </a:t>
            </a:r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(বোখারি) 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85"/>
          <a:stretch/>
        </p:blipFill>
        <p:spPr>
          <a:xfrm>
            <a:off x="4495800" y="2703871"/>
            <a:ext cx="2155724" cy="1748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703871"/>
            <a:ext cx="1943100" cy="174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fcx"/>
          <p:cNvPicPr>
            <a:picLocks noChangeAspect="1" noChangeArrowheads="1"/>
          </p:cNvPicPr>
          <p:nvPr/>
        </p:nvPicPr>
        <p:blipFill rotWithShape="1">
          <a:blip r:embed="rId6">
            <a:extLst/>
          </a:blip>
          <a:srcRect l="-1" r="57479" b="47162"/>
          <a:stretch/>
        </p:blipFill>
        <p:spPr bwMode="auto">
          <a:xfrm>
            <a:off x="4191000" y="4648199"/>
            <a:ext cx="2667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4" descr="imagessu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005" y="4472702"/>
            <a:ext cx="2382795" cy="19280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846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1828" y="-147192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152400"/>
            <a:ext cx="4724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তিলাওয়াতের ফযিলাত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1885" y="1524000"/>
            <a:ext cx="5640684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তিনি আরও বলেন -তোমাদের মধ্যে ঐ ব্যক্তি উত্তম যে  কোরআন শেখে এবং অপরকে ও শিক্ষা দেয়’ ।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( বুখারি)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4110097"/>
            <a:ext cx="5486399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তিনি আরও বলেন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-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‘তোমরা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তিলাওয়াত কর ,কেননা কিয়ামতের দিন তা নিজ পাঠকারীদের জন্য সুপারিশ করবে’।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(মুসলিম)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03"/>
          <a:stretch/>
        </p:blipFill>
        <p:spPr>
          <a:xfrm>
            <a:off x="5715000" y="1181286"/>
            <a:ext cx="3129115" cy="2171514"/>
          </a:xfrm>
          <a:prstGeom prst="rect">
            <a:avLst/>
          </a:prstGeom>
        </p:spPr>
      </p:pic>
      <p:pic>
        <p:nvPicPr>
          <p:cNvPr id="9" name="Picture 3" descr="C:\Users\Md. Yunus Azad\Desktop\تلاوة-القرآن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3052915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578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152400"/>
            <a:ext cx="47244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তিলাওয়াতের ফযিলাত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1" y="1066800"/>
            <a:ext cx="4114800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কিয়ামতের দিন তিলাওয়াতকারীদের পক্ষে সুপারিশ করবে 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-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2590800"/>
            <a:ext cx="8991027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রাসুল  (সাঃ) বলেন -‘তোমরা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তিলাওয়াত কর কেননা কিয়ামতের দিন তা তিলাওয়াতকারীর পক্ষে সূপারিশ করবে’।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(মুসলিম)</a:t>
            </a:r>
            <a:endParaRPr lang="en-US" sz="2400" dirty="0"/>
          </a:p>
        </p:txBody>
      </p:sp>
      <p:pic>
        <p:nvPicPr>
          <p:cNvPr id="13" name="Picture 2" descr="C:\Users\Md. Yunus Azad\Desktop\3\tilawat_e_quran_2-oth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69386" y="1006071"/>
            <a:ext cx="2069814" cy="16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omputer City\Pictures\Nature\20161212_2015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006071"/>
            <a:ext cx="2270496" cy="16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 Diagonal Corner Rectangle 9"/>
          <p:cNvSpPr/>
          <p:nvPr/>
        </p:nvSpPr>
        <p:spPr>
          <a:xfrm>
            <a:off x="163868" y="3940712"/>
            <a:ext cx="2045934" cy="223148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42" tIns="50621" rIns="101242" bIns="50621" rtlCol="0" anchor="ctr"/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এসো আমরা শুদ্ধ তিলাওয়তের ভিডিও ক্লীপটি দেখি-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কোরান তিলাওয়াত s[1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 flipV="1">
            <a:off x="2819400" y="3581400"/>
            <a:ext cx="5988096" cy="2880297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2209801" y="3940712"/>
            <a:ext cx="533399" cy="2231488"/>
          </a:xfrm>
          <a:prstGeom prst="rightArrow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518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 animBg="1"/>
      <p:bldP spid="11" grpId="0" animBg="1"/>
      <p:bldP spid="1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omputer City\Pictures\Nature\img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6" y="270244"/>
            <a:ext cx="8596058" cy="643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6446" y="522704"/>
            <a:ext cx="2757153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44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44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1720" y="5388114"/>
            <a:ext cx="671068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তিলাওয়াতের ফযিলাত লিখ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3" t="33979" r="10448" b="24604"/>
          <a:stretch/>
        </p:blipFill>
        <p:spPr>
          <a:xfrm>
            <a:off x="2868768" y="1671339"/>
            <a:ext cx="3886200" cy="35431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05900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0"/>
              <a:ext cx="2667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00550" y="2152650"/>
              <a:ext cx="304800" cy="91059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9600" y="-4416057"/>
              <a:ext cx="266700" cy="9105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536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7000" y="152400"/>
            <a:ext cx="2743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তাজবিদের গুরুত্ব 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1" y="914400"/>
            <a:ext cx="5562599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তাজবিদের জ্ঞান অর্জন করা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অতি প্রয়োজন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, কেননা তাজবিদ অনুসারে কুরআন তিলাওয়াত করলে এক অক্ষরে দশ নেকী লাভ করা যায় ।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33800"/>
            <a:ext cx="1425677" cy="22145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2" name="Picture 11" descr="takbi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678" y="3810000"/>
            <a:ext cx="2231922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3490452"/>
            <a:ext cx="5257800" cy="304698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তাজবিদ অনুসারে কুরআন তিলাওয়াত করা ওয়াজিব । কেননা তাজবিদ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অনুযায়ি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তিলাওয়াত না করলে অর্থের পরিবর্তন হয়েযায়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, নামাজ শুদ্ধ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হবেনা বরং নামাজ ভেঙে যেতে পারে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13" name="Picture 2" descr="C:\Users\Md. Yunus Azad\Desktop\3\13999150744840d-original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2" b="17218"/>
          <a:stretch/>
        </p:blipFill>
        <p:spPr bwMode="auto">
          <a:xfrm>
            <a:off x="5715000" y="1066801"/>
            <a:ext cx="3276600" cy="223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516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33600" y="152400"/>
            <a:ext cx="4572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তিলাওয়াতের </a:t>
            </a:r>
            <a:r>
              <a:rPr lang="bn-BD" sz="36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গুরুত্ব 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3886200"/>
            <a:ext cx="87635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রাসুল সাঃ আরও বলেন - ইলমে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পারদর্শী ব্যক্তি ঐ সব ফেরেশতার দলভুক্ত যারা নেককার ও আল্লাহর হুকুমে লেখার কাজে ব্যস্ত । আর যেব্যক্তি কষ্টকর হওয়া সত্ত্বেও বারবার চেষ্টা করে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তিলাওয়াত করে সে দ্বিগুণ সাওয়াব পাবে’ ।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(বুখারি -মুসলিম)</a:t>
            </a:r>
          </a:p>
        </p:txBody>
      </p:sp>
      <p:pic>
        <p:nvPicPr>
          <p:cNvPr id="1027" name="Picture 3" descr="C:\Users\Computer City\Pictures\picture-1-14447084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2405764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d. Yunus Azad\Desktop\Mobile pic\88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 b="8422"/>
          <a:stretch/>
        </p:blipFill>
        <p:spPr bwMode="auto">
          <a:xfrm>
            <a:off x="5725819" y="1160221"/>
            <a:ext cx="3190152" cy="2497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7" y="1118814"/>
            <a:ext cx="2634507" cy="253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130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689136" y="500064"/>
            <a:ext cx="7428035" cy="947736"/>
          </a:xfrm>
          <a:prstGeom prst="round2Diag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42" tIns="50621" rIns="101242" bIns="50621" rtlCol="0" anchor="ctr"/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কুরানের  </a:t>
            </a: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শিক্ষককে আমরা অবমূল্যায়ন করে থাকি, যা অগ্রহণ যোগ্য ।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2590799" y="1600200"/>
            <a:ext cx="3124201" cy="597107"/>
          </a:xfrm>
          <a:prstGeom prst="round2Diag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242" tIns="50621" rIns="101242" bIns="50621" rtlCol="0" anchor="ctr"/>
          <a:lstStyle/>
          <a:p>
            <a:pPr algn="ctr"/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বিষয়ে ক্লীপটি দেখি-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796051" y="2209800"/>
            <a:ext cx="1214204" cy="74201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কোরানের টিচারকে টাকা কম্ন দেয়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1676400" y="2951813"/>
            <a:ext cx="5867400" cy="288755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05900" cy="6858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0"/>
              <a:ext cx="266700" cy="685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00550" y="2152650"/>
              <a:ext cx="304800" cy="910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9600" y="-4416057"/>
              <a:ext cx="266700" cy="91059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islam\Desktop\yousuf\Aarhus_rose_gard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458200" cy="617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453" y="5204788"/>
            <a:ext cx="8305800" cy="132343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তাজবিদ </a:t>
            </a:r>
            <a:r>
              <a:rPr lang="bn-BD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অনুযায়ী </a:t>
            </a:r>
            <a:r>
              <a:rPr lang="bn-BD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40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তিলাওয়াত না করলে নামাজ শুদ্ধ না হওয়ার কারণ ব্যাখ্যা কর । </a:t>
            </a:r>
            <a:endParaRPr lang="bn-BD" sz="40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457200"/>
            <a:ext cx="3429000" cy="685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54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 descr="F:\r\IMG_46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3"/>
          <a:stretch/>
        </p:blipFill>
        <p:spPr bwMode="auto">
          <a:xfrm>
            <a:off x="1371600" y="1770744"/>
            <a:ext cx="6019800" cy="29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0" y="0"/>
            <a:chExt cx="91059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0"/>
              <a:ext cx="2667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00550" y="2152650"/>
              <a:ext cx="304800" cy="9105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9600" y="-4416057"/>
              <a:ext cx="266700" cy="91059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52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67100" y="3810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5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378072"/>
            <a:ext cx="8001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তাজবিদ </a:t>
            </a: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অর্থ কী ?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তাজবিদ অনুযায়ী তিলাওয়াত না করলে কী হয় 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bn-BD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মাখরাজ শব্দের অর্থ কি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  <a:endParaRPr lang="bn-BD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সিফাত কী </a:t>
            </a:r>
            <a:r>
              <a:rPr lang="en-US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bn-BD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3200" b="1" dirty="0">
                <a:latin typeface="NikoshBAN" panose="02000000000000000000" pitchFamily="2" charset="0"/>
                <a:cs typeface="NikoshBAN" panose="02000000000000000000" pitchFamily="2" charset="0"/>
              </a:rPr>
              <a:t>আমরা কেন তাজবিদ শিক্ষা করব </a:t>
            </a: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কুরআন কীভাবে হাশরে সুপারিশ করবে ?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3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কুরআন কেন শ্রেষ্ট ইবাদাত ?</a:t>
            </a:r>
            <a:endParaRPr lang="bn-BD" sz="32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059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9200" y="0"/>
              <a:ext cx="266700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400550" y="2152650"/>
              <a:ext cx="304800" cy="9105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419600" y="-4416057"/>
              <a:ext cx="266700" cy="910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6670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3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:\Users\Computer City\Pictures\কুরআন,হাদিস\13062391_228672584177775_233134631631787178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" y="176981"/>
            <a:ext cx="4248723" cy="65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Computer City\Pictures\কুরআন,হাদিস\13062391_228672584177775_233134631631787178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923" y="176981"/>
            <a:ext cx="4742877" cy="65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4-Point Star 7"/>
          <p:cNvSpPr/>
          <p:nvPr/>
        </p:nvSpPr>
        <p:spPr>
          <a:xfrm>
            <a:off x="1558672" y="2503358"/>
            <a:ext cx="2128909" cy="2548328"/>
          </a:xfrm>
          <a:prstGeom prst="star24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30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endParaRPr lang="en-US" sz="23000" b="1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32-Point Star 8"/>
          <p:cNvSpPr/>
          <p:nvPr/>
        </p:nvSpPr>
        <p:spPr>
          <a:xfrm>
            <a:off x="3653853" y="800436"/>
            <a:ext cx="1922489" cy="2182606"/>
          </a:xfrm>
          <a:prstGeom prst="star32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3000" b="1" dirty="0" smtClean="0">
                <a:ln w="11430"/>
                <a:solidFill>
                  <a:srgbClr val="99CC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sz="23000" b="1" dirty="0">
              <a:ln w="11430"/>
              <a:solidFill>
                <a:srgbClr val="99CC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32-Point Star 9"/>
          <p:cNvSpPr/>
          <p:nvPr/>
        </p:nvSpPr>
        <p:spPr>
          <a:xfrm>
            <a:off x="6129337" y="2433204"/>
            <a:ext cx="1928813" cy="2367397"/>
          </a:xfrm>
          <a:prstGeom prst="star32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3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sz="23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32-Point Star 10"/>
          <p:cNvSpPr/>
          <p:nvPr/>
        </p:nvSpPr>
        <p:spPr>
          <a:xfrm>
            <a:off x="4159771" y="3879405"/>
            <a:ext cx="1945901" cy="2311534"/>
          </a:xfrm>
          <a:prstGeom prst="star32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23000" b="1" dirty="0" smtClean="0">
                <a:ln w="11430"/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23000" b="1" dirty="0">
              <a:ln w="11430"/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71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grpId="0" nodeType="click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26589 -0.31343 C 0.41224 -0.31343 0.53099 -0.17546 0.53099 -0.00533 C 0.53099 0.16435 0.41224 0.30278 0.26589 0.30278 C 0.11953 0.30278 0.0013 0.16435 0.0013 -0.00533 C 0.0013 -0.17546 0.11953 -0.31343 0.26589 -0.31343 Z " pathEditMode="fixed" rAng="0" ptsTypes="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08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971 -0.04537 C 0.17956 -0.04537 0.29375 0.09236 0.29375 0.2625 C 0.29375 0.43241 0.17956 0.57084 0.03971 0.57084 C -0.10039 0.57084 -0.21354 0.43241 -0.21354 0.2625 C -0.21354 0.09236 -0.10039 -0.04537 0.03971 -0.04537 Z " pathEditMode="fixed" rAng="0" ptsTypes="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30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23906 -0.3 C -0.09517 -0.3 0.02162 -0.1625 0.02162 0.00718 C 0.02162 0.17639 -0.09517 0.31459 -0.23906 0.31459 C -0.38308 0.31459 -0.49961 0.17639 -0.49961 0.00718 C -0.49961 -0.1625 -0.38308 -0.3 -0.23906 -0.3 Z " pathEditMode="fixed" rAng="0" ptsTypes="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71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086 -0.49699 C 0.13737 -0.49699 0.25625 -0.35949 0.25625 -0.18981 C 0.25625 -0.02037 0.13737 0.11759 -0.0086 0.11759 C -0.15495 0.11759 -0.27344 -0.02037 -0.27344 -0.18981 C -0.27344 -0.35949 -0.15495 -0.49699 -0.0086 -0.49699 Z " pathEditMode="fixed" rAng="0" ptsTypes="AAAAA">
                                      <p:cBhvr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mputer City\Downloads\10806408_803608059712000_43877087379832793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2399" y="5837237"/>
            <a:ext cx="8991601" cy="7921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তাজবিদের গুরুত্ব ও প্রয়োজনীয়তা বর্ণনা কর । </a:t>
            </a:r>
            <a:endParaRPr lang="en-US" sz="4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1"/>
          <p:cNvSpPr>
            <a:spLocks noChangeArrowheads="1"/>
          </p:cNvSpPr>
          <p:nvPr/>
        </p:nvSpPr>
        <p:spPr bwMode="auto">
          <a:xfrm>
            <a:off x="3344863" y="76200"/>
            <a:ext cx="3055937" cy="1021556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B6DCDF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b="1" dirty="0">
                <a:latin typeface="NikoshBAN" pitchFamily="2" charset="0"/>
                <a:cs typeface="NikoshBAN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32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Computer City\Pictures\কুরআন,হাদিস\18486051_127430244483746_439858409744647622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" y="152400"/>
            <a:ext cx="9112580" cy="66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648997"/>
            <a:ext cx="8153400" cy="2971800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13715"/>
                <a:gd name="adj2" fmla="val 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7200" b="1" dirty="0" smtClean="0">
                <a:ln w="1143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সকলকে</a:t>
            </a:r>
            <a:r>
              <a:rPr lang="bn-IN" sz="72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9781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2911-63BC-467B-8DD0-B8385E4B0D1D}" type="datetime10">
              <a:rPr lang="bn-BD" b="1" smtClean="0">
                <a:latin typeface="NikoshBAN" pitchFamily="2" charset="0"/>
                <a:cs typeface="NikoshBAN" pitchFamily="2" charset="0"/>
              </a:rPr>
              <a:t>শুক্রবার, 07 জুলাই 2017</a:t>
            </a:fld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b="1" smtClean="0">
                <a:latin typeface="NikoshBAN" pitchFamily="2" charset="0"/>
                <a:cs typeface="NikoshBAN" pitchFamily="2" charset="0"/>
              </a:rPr>
              <a:pPr/>
              <a:t>3</a:t>
            </a:fld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57525" y="188593"/>
            <a:ext cx="2843213" cy="7686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5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7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001" y="1110916"/>
            <a:ext cx="4022558" cy="54984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3164307"/>
            <a:ext cx="4652041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রফিকুল </a:t>
            </a:r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ইসলাম</a:t>
            </a:r>
          </a:p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সিনিয়র  শিক্ষক  </a:t>
            </a:r>
            <a:endParaRPr lang="bn-BD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জনার কেঁওচিয়া আদর্শ </a:t>
            </a:r>
            <a:r>
              <a:rPr lang="bn-BD" sz="2800" b="1" dirty="0">
                <a:latin typeface="NikoshBAN" panose="02000000000000000000" pitchFamily="2" charset="0"/>
                <a:cs typeface="NikoshBAN" panose="02000000000000000000" pitchFamily="2" charset="0"/>
              </a:rPr>
              <a:t>উচ্চ বিদ্যালয়</a:t>
            </a:r>
          </a:p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সাতকানিয়া,চট্রগ্রাম ।</a:t>
            </a:r>
          </a:p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মোবাইল-০১৮১৭৭১৫৬৭৭ 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Email-</a:t>
            </a:r>
            <a:r>
              <a:rPr lang="en-US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rafiquljkahs</a:t>
            </a:r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@gmail.com</a:t>
            </a:r>
            <a:endParaRPr lang="bn-BD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3" y="1323474"/>
            <a:ext cx="1728537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6" name="Straight Connector 15"/>
          <p:cNvCxnSpPr/>
          <p:nvPr/>
        </p:nvCxnSpPr>
        <p:spPr>
          <a:xfrm>
            <a:off x="4844549" y="1285373"/>
            <a:ext cx="0" cy="523369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0675" y="1095586"/>
            <a:ext cx="4550862" cy="54984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736264" y="1285373"/>
            <a:ext cx="0" cy="5233698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Content Placeholder 3" descr="ZAo3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676400"/>
            <a:ext cx="3549719" cy="44958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5" name="Rectangle 14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G:\Photos\Captured\Photo0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87" y="1112521"/>
            <a:ext cx="2819113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Photo0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73" y="1170144"/>
            <a:ext cx="2865668" cy="3173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32570" y="4495800"/>
            <a:ext cx="2298545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ইংরেজি গ্রামার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4495800"/>
            <a:ext cx="2214848" cy="584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বাংলা ব্যাকরণ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873" y="268069"/>
            <a:ext cx="586112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ছবিদু’টি দেখ এবং চিন্তাকরে বল 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4285" y="5663625"/>
            <a:ext cx="59119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এ বলতো দেখি বাংলা ব্যাকরণ কাকে বলে ?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97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794123" y="268069"/>
            <a:ext cx="491147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এবার বলতোদেখি ছবিগুলো কীসের ?</a:t>
            </a:r>
            <a:endParaRPr lang="en-US" sz="32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" y="4977825"/>
            <a:ext cx="79248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আলকুরআন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সঠিকভাবে তিলাওয়াতের নিয়মকে কী বলে ?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C:\Users\Computer City\Pictures\কুরআন,হাদিস\Holy-Quran-1-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49680"/>
            <a:ext cx="3026426" cy="271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FFGD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74" y="1234440"/>
            <a:ext cx="2617848" cy="272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Computer City\Pictures\কুরআন,হাদিস\t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62" y="1219200"/>
            <a:ext cx="23031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29000" y="4139625"/>
            <a:ext cx="25389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আলকুরআনের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1392" y="5892225"/>
            <a:ext cx="203600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তাজবিদ বলে 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48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Computer City\Pictures\কুরআন,হাদিস\Al_Quran_by_durooo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9409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28600" y="304800"/>
            <a:ext cx="3950799" cy="9906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prstTxWarp prst="textWave4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5400" b="1" dirty="0" smtClean="0">
                <a:ln w="1905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5400" b="1" dirty="0">
              <a:ln w="1905"/>
              <a:solidFill>
                <a:schemeClr val="accent1">
                  <a:lumMod val="20000"/>
                  <a:lumOff val="8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444201" y="1600200"/>
            <a:ext cx="4108999" cy="2895600"/>
          </a:xfrm>
          <a:prstGeom prst="rect">
            <a:avLst/>
          </a:prstGeom>
          <a:noFill/>
        </p:spPr>
        <p:txBody>
          <a:bodyPr vert="horz" lIns="91440" tIns="45720" rIns="91440" bIns="45720" numCol="1" rtlCol="0">
            <a:prstTxWarp prst="textInflate">
              <a:avLst/>
            </a:prstTxWarp>
            <a:normAutofit/>
            <a:scene3d>
              <a:camera prst="perspectiveAbove"/>
              <a:lightRig rig="threePt" dir="t"/>
            </a:scene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‘</a:t>
            </a:r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14300">
                    <a:prstClr val="black"/>
                  </a:innerShdw>
                </a:effectLst>
                <a:latin typeface="NikoshBAN" pitchFamily="2" charset="0"/>
                <a:cs typeface="NikoshBAN" pitchFamily="2" charset="0"/>
              </a:rPr>
              <a:t>তাজবিদ</a:t>
            </a:r>
            <a:r>
              <a:rPr lang="bn-BD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’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084" y="4876800"/>
            <a:ext cx="2932451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অধ্যায়  -  ৩য় </a:t>
            </a: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  -  ০২  </a:t>
            </a:r>
          </a:p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পৃষ্ঠা   -  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49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- ৫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0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539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" y="152400"/>
            <a:ext cx="8991600" cy="6553200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27432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bn-BD" sz="40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তাজবিদের পরিচিতি বলতে </a:t>
            </a:r>
            <a:r>
              <a:rPr lang="bn-BD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পারবে ।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তিলাওয়াতের ফযিলত  বর্ণনা করতে পারবে।</a:t>
            </a:r>
            <a:endParaRPr lang="bn-BD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তাজবিদের গুরুত্ব বিশ্লেষণ  </a:t>
            </a:r>
            <a:r>
              <a:rPr lang="bn-BD" sz="40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 </a:t>
            </a:r>
            <a:r>
              <a:rPr lang="bn-BD" sz="4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4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228600"/>
            <a:ext cx="3942413" cy="10156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bn-BD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r>
              <a:rPr lang="bn-BD" sz="4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1154490"/>
            <a:ext cx="4026345" cy="1283910"/>
          </a:xfrm>
          <a:prstGeom prst="rightArrow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6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bn-BD" sz="36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শেষে শিক্ষার্থীরা-</a:t>
            </a:r>
          </a:p>
        </p:txBody>
      </p:sp>
    </p:spTree>
    <p:extLst>
      <p:ext uri="{BB962C8B-B14F-4D97-AF65-F5344CB8AC3E}">
        <p14:creationId xmlns:p14="http://schemas.microsoft.com/office/powerpoint/2010/main" val="3895346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3" y="76200"/>
            <a:ext cx="9143428" cy="67056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73" y="838200"/>
            <a:ext cx="8914827" cy="1328023"/>
          </a:xfrm>
          <a:prstGeom prst="round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‘তাজবিদ’শব্দের অর্থ উত্তম, বিন্যাস করা , সুন্দর করা, সাজানো ইত্যাদি 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152400"/>
            <a:ext cx="37338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তাজবিদের পরিচিতি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6756" y="4114800"/>
            <a:ext cx="8578644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আল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কুরআনের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আয়াত সমূহকে উত্তমভাবে বা সুন্দর ও শুদ্ধ করে পড়ার নিয়মাবালীকে তাজবিদ বলা হয়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556" y="2782669"/>
            <a:ext cx="19812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600" b="1" dirty="0">
                <a:latin typeface="NikoshBAN" pitchFamily="2" charset="0"/>
                <a:cs typeface="NikoshBAN" pitchFamily="2" charset="0"/>
              </a:rPr>
              <a:t>পরিভাষায় </a:t>
            </a:r>
            <a:r>
              <a:rPr lang="en-US" sz="3600" b="1" dirty="0">
                <a:latin typeface="NikoshBAN" pitchFamily="2" charset="0"/>
                <a:cs typeface="NikoshBAN" pitchFamily="2" charset="0"/>
              </a:rPr>
              <a:t>-</a:t>
            </a:r>
            <a:endParaRPr lang="en-US" sz="3600" dirty="0"/>
          </a:p>
        </p:txBody>
      </p:sp>
      <p:pic>
        <p:nvPicPr>
          <p:cNvPr id="4098" name="Picture 2" descr="C:\Users\Computer City\Pictures\কুরআন,হাদিস\18320864_1715306015435125_1834493123046555920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38970" r="2473" b="-4546"/>
          <a:stretch/>
        </p:blipFill>
        <p:spPr bwMode="auto">
          <a:xfrm>
            <a:off x="2209801" y="2133600"/>
            <a:ext cx="2743199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105400"/>
            <a:ext cx="8991599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আর তাজবিদের নিয়মকানুন সমুহ হচ্ছে- মাখরাজ,সিফাত,মাদ্দ,ওয়াকফ,গুন্নাহ ইত্যাদি এসব নিয়মানুসারে  তিলাওয়াত করতে হয় 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0" name="Picture 4" descr="C:\Users\Computer City\Pictures\ইসলামি কালিওগ্রাফি\18519754_1306077919507160_2977040637688055225_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43766" r="5000"/>
          <a:stretch/>
        </p:blipFill>
        <p:spPr bwMode="auto">
          <a:xfrm>
            <a:off x="5013959" y="2205035"/>
            <a:ext cx="3291841" cy="190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504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36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94156" y="152400"/>
            <a:ext cx="50734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কুরআন </a:t>
            </a:r>
            <a:r>
              <a:rPr lang="bn-BD" sz="36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হাদিসের বাণী--</a:t>
            </a:r>
            <a:endParaRPr lang="en-US" sz="36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" y="1219200"/>
            <a:ext cx="3504627" cy="58477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আল্লাহ তায়ালা বলেন-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352800"/>
            <a:ext cx="3153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রাসুল (সাঃ) বলেন-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 descr="C:\Users\Computer City\Pictures\কুরআন,হাদিস\Al-Quran Karim Wallpaper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r="13682" b="9030"/>
          <a:stretch/>
        </p:blipFill>
        <p:spPr bwMode="auto">
          <a:xfrm>
            <a:off x="3526681" y="975300"/>
            <a:ext cx="1959719" cy="17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77405" y="2724150"/>
            <a:ext cx="86290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“আপনি 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কুরআন তিলাওয়াত করুন ধীরে ধীরে ও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সূস্পষ্টভাবে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” </a:t>
            </a:r>
            <a:r>
              <a:rPr lang="bn-BD" sz="2800" b="1" dirty="0"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000" b="1" dirty="0">
                <a:latin typeface="NikoshBAN" pitchFamily="2" charset="0"/>
                <a:cs typeface="NikoshBAN" pitchFamily="2" charset="0"/>
              </a:rPr>
              <a:t>(সুরা </a:t>
            </a:r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মুযযাম্মমিল -৭ )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1" name="Picture 3" descr="C:\Users\Computer City\Pictures\কুরআন,হাদিস\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75300"/>
            <a:ext cx="1781175" cy="17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oel-1612i3\Desktop\Rafiqul Islam - Copy\Received\Allah(2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75300"/>
            <a:ext cx="1636676" cy="1748850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6" name="Rectangle 15"/>
          <p:cNvSpPr/>
          <p:nvPr/>
        </p:nvSpPr>
        <p:spPr>
          <a:xfrm>
            <a:off x="274947" y="5704582"/>
            <a:ext cx="862909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“ তোমাদের মধ্যে সেব্যক্তি উত্তম যে নিজে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কুরআন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শিক্ষাকরে এবং অপরকে শিক্ষাদেয়’। </a:t>
            </a:r>
            <a:r>
              <a:rPr lang="bn-BD" sz="2400" b="1" dirty="0" smtClean="0">
                <a:latin typeface="NikoshBAN" pitchFamily="2" charset="0"/>
                <a:cs typeface="NikoshBAN" pitchFamily="2" charset="0"/>
              </a:rPr>
              <a:t>(বোখারি)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377" y="3883369"/>
            <a:ext cx="1600200" cy="1821213"/>
          </a:xfrm>
          <a:prstGeom prst="rect">
            <a:avLst/>
          </a:prstGeom>
        </p:spPr>
      </p:pic>
      <p:pic>
        <p:nvPicPr>
          <p:cNvPr id="19" name="Picture 2" descr="C:\Users\TSS\Desktop\Picture\bukari_tawheed_pub-229x19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r="10949"/>
          <a:stretch/>
        </p:blipFill>
        <p:spPr bwMode="auto">
          <a:xfrm>
            <a:off x="4795684" y="3844503"/>
            <a:ext cx="1533832" cy="179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omputer City\Pictures\sahih-muslim-part-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0" t="5478" r="7183" b="17360"/>
          <a:stretch/>
        </p:blipFill>
        <p:spPr bwMode="auto">
          <a:xfrm>
            <a:off x="6588840" y="3728431"/>
            <a:ext cx="1259760" cy="18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608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837</Words>
  <Application>Microsoft Office PowerPoint</Application>
  <PresentationFormat>On-screen Show (4:3)</PresentationFormat>
  <Paragraphs>119</Paragraphs>
  <Slides>21</Slides>
  <Notes>21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 City</dc:creator>
  <cp:lastModifiedBy>Computer City</cp:lastModifiedBy>
  <cp:revision>34</cp:revision>
  <dcterms:created xsi:type="dcterms:W3CDTF">2016-09-15T13:32:38Z</dcterms:created>
  <dcterms:modified xsi:type="dcterms:W3CDTF">2017-07-07T14:14:47Z</dcterms:modified>
</cp:coreProperties>
</file>